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71" r:id="rId3"/>
    <p:sldId id="260" r:id="rId4"/>
    <p:sldId id="261" r:id="rId5"/>
    <p:sldId id="262" r:id="rId6"/>
    <p:sldId id="263" r:id="rId7"/>
    <p:sldId id="264" r:id="rId8"/>
    <p:sldId id="265" r:id="rId9"/>
    <p:sldId id="272" r:id="rId10"/>
    <p:sldId id="267" r:id="rId11"/>
    <p:sldId id="273" r:id="rId12"/>
    <p:sldId id="275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019" autoAdjust="0"/>
    <p:restoredTop sz="94660"/>
  </p:normalViewPr>
  <p:slideViewPr>
    <p:cSldViewPr snapToGrid="0">
      <p:cViewPr varScale="1">
        <p:scale>
          <a:sx n="82" d="100"/>
          <a:sy n="82" d="100"/>
        </p:scale>
        <p:origin x="42" y="5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jpg>
</file>

<file path=ppt/media/image24.jpg>
</file>

<file path=ppt/media/image25.jpg>
</file>

<file path=ppt/media/image26.jpe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jpg>
</file>

<file path=ppt/media/image36.png>
</file>

<file path=ppt/media/image37.png>
</file>

<file path=ppt/media/image38.png>
</file>

<file path=ppt/media/image39.jpeg>
</file>

<file path=ppt/media/image4.png>
</file>

<file path=ppt/media/image40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45205-9BFE-4D23-9B8C-CC0514BD175E}" type="datetimeFigureOut">
              <a:rPr lang="en-GB" smtClean="0"/>
              <a:t>20/10/2016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2A2DF6-EF36-454E-BFE1-34E918B767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580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Compliance want to know how</a:t>
            </a:r>
            <a:r>
              <a:rPr lang="en-GB" baseline="0" dirty="0"/>
              <a:t> many Server 2003 or SQL 2005 or </a:t>
            </a:r>
            <a:r>
              <a:rPr lang="en-GB" baseline="0" dirty="0" err="1"/>
              <a:t>XPCMDShellEnabled</a:t>
            </a:r>
            <a:r>
              <a:rPr lang="en-GB" baseline="0" dirty="0"/>
              <a:t> </a:t>
            </a:r>
          </a:p>
          <a:p>
            <a:r>
              <a:rPr lang="en-GB" baseline="0" dirty="0"/>
              <a:t>Project Managers and the project team want to know which servers and databases for their systems, how big, what settings </a:t>
            </a:r>
            <a:r>
              <a:rPr lang="en-GB" baseline="0" dirty="0" err="1"/>
              <a:t>etc</a:t>
            </a:r>
            <a:endParaRPr lang="en-GB" baseline="0" dirty="0"/>
          </a:p>
          <a:p>
            <a:r>
              <a:rPr lang="en-GB" baseline="0" dirty="0"/>
              <a:t>Systems Team, Change Managers want to know which servers and which clients are in which Data Centre for maintenance work (UPS replacement for example)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8501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It’s time to move on from the Old Ways of doing things.</a:t>
            </a:r>
          </a:p>
          <a:p>
            <a:endParaRPr lang="en-GB" dirty="0"/>
          </a:p>
          <a:p>
            <a:r>
              <a:rPr lang="en-GB" dirty="0"/>
              <a:t>I loved my Excel sheet with</a:t>
            </a:r>
            <a:r>
              <a:rPr lang="en-GB" baseline="0" dirty="0"/>
              <a:t> RAG for every agent job generated every day but in this modern world do we need to be emailing or saving files on shares to get our information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7443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– The DBA Team want</a:t>
            </a:r>
            <a:r>
              <a:rPr lang="en-GB" baseline="0" dirty="0"/>
              <a:t> good visualisations of exactly the information that we want to see including averages to see our improvement.</a:t>
            </a:r>
          </a:p>
          <a:p>
            <a:endParaRPr lang="en-GB" baseline="0" dirty="0"/>
          </a:p>
          <a:p>
            <a:r>
              <a:rPr lang="en-GB" baseline="0" dirty="0"/>
              <a:t>Here we see a rolling 30 day average for failed jobs (Blue) Rolling 7 day average (green) Failed Jobs (Red) and a gauge showing the failed jobs today against the average</a:t>
            </a:r>
          </a:p>
          <a:p>
            <a:endParaRPr lang="en-GB" baseline="0" dirty="0"/>
          </a:p>
          <a:p>
            <a:r>
              <a:rPr lang="en-GB" baseline="0" dirty="0"/>
              <a:t>But also we can show the number of SQL 2000 instances going down or other goals or objectives that we have a team have been set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6918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Self-Service – Enable</a:t>
            </a:r>
            <a:r>
              <a:rPr lang="en-GB" baseline="0" dirty="0"/>
              <a:t> the Requestors to get what they want when they want</a:t>
            </a:r>
          </a:p>
          <a:p>
            <a:endParaRPr lang="en-GB" baseline="0" dirty="0"/>
          </a:p>
          <a:p>
            <a:r>
              <a:rPr lang="en-GB" baseline="0" dirty="0"/>
              <a:t>Reduce the load on the DBA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2110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do we need to build our solution to</a:t>
            </a:r>
            <a:r>
              <a:rPr lang="en-GB" baseline="0" dirty="0"/>
              <a:t> this problem?</a:t>
            </a:r>
          </a:p>
          <a:p>
            <a:endParaRPr lang="en-GB" baseline="0" dirty="0"/>
          </a:p>
          <a:p>
            <a:r>
              <a:rPr lang="en-GB" dirty="0"/>
              <a:t>Powershell</a:t>
            </a:r>
            <a:r>
              <a:rPr lang="en-GB" baseline="0" dirty="0"/>
              <a:t> – to gather our information</a:t>
            </a:r>
          </a:p>
          <a:p>
            <a:r>
              <a:rPr lang="en-GB" baseline="0" dirty="0"/>
              <a:t>SQL Server – to store the information and ensure that it is kept available and backed up (and in control of the DBA Team</a:t>
            </a:r>
          </a:p>
          <a:p>
            <a:r>
              <a:rPr lang="en-GB" baseline="0" dirty="0"/>
              <a:t>Power Bi – to create the reports and view/share them</a:t>
            </a:r>
          </a:p>
          <a:p>
            <a:r>
              <a:rPr lang="en-GB" baseline="0" dirty="0"/>
              <a:t>Local Knowledge – Whether you keep your instances in a CMS or in a text file or on the back of a napkin you will need to know where they are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6396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Enter this information into this table</a:t>
            </a:r>
          </a:p>
          <a:p>
            <a:endParaRPr lang="en-GB" dirty="0"/>
          </a:p>
          <a:p>
            <a:r>
              <a:rPr lang="en-GB" dirty="0"/>
              <a:t>Ensure Policies,</a:t>
            </a:r>
            <a:r>
              <a:rPr lang="en-GB" baseline="0" dirty="0"/>
              <a:t> Procedures and Processes include this step for new instances and also that the Inactive flag is set when instances are removed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6027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DBA – Fills in instances</a:t>
            </a:r>
          </a:p>
          <a:p>
            <a:r>
              <a:rPr lang="en-GB" dirty="0"/>
              <a:t>Agent Jobs run every night to gather</a:t>
            </a:r>
            <a:r>
              <a:rPr lang="en-GB" baseline="0" dirty="0"/>
              <a:t> the information regularly (Agent Job Databases, every night, Server, SQL every week</a:t>
            </a:r>
          </a:p>
          <a:p>
            <a:r>
              <a:rPr lang="en-GB" baseline="0" dirty="0"/>
              <a:t>Now the DBA Team can use </a:t>
            </a:r>
            <a:r>
              <a:rPr lang="en-GB" baseline="0" dirty="0" err="1"/>
              <a:t>powershell</a:t>
            </a:r>
            <a:r>
              <a:rPr lang="en-GB" baseline="0" dirty="0"/>
              <a:t> to gather information – My Find-Database function queries this  (and we use Excel too so the information is available locally in the case of disaster)</a:t>
            </a:r>
          </a:p>
          <a:p>
            <a:r>
              <a:rPr lang="en-GB" baseline="0" dirty="0"/>
              <a:t>The DBA Team can use TSQL too. The information is pretty up to date and we have the date checked column to see when last checked</a:t>
            </a:r>
          </a:p>
          <a:p>
            <a:r>
              <a:rPr lang="en-GB" baseline="0" dirty="0"/>
              <a:t>They can then answer questions quicker (No need to connect to a server)</a:t>
            </a:r>
          </a:p>
          <a:p>
            <a:r>
              <a:rPr lang="en-GB" baseline="0" dirty="0"/>
              <a:t>They can quickly identify instances which need action (Policies not set (Max mem,  Min mem </a:t>
            </a:r>
            <a:r>
              <a:rPr lang="en-GB" baseline="0" dirty="0" err="1"/>
              <a:t>Adhoc</a:t>
            </a:r>
            <a:r>
              <a:rPr lang="en-GB" baseline="0" dirty="0"/>
              <a:t> workload enabled </a:t>
            </a:r>
            <a:r>
              <a:rPr lang="en-GB" baseline="0" dirty="0" err="1"/>
              <a:t>etc</a:t>
            </a:r>
            <a:r>
              <a:rPr lang="en-GB" baseline="0" dirty="0"/>
              <a:t>)) and target them with </a:t>
            </a:r>
            <a:r>
              <a:rPr lang="en-GB" baseline="0" dirty="0" err="1"/>
              <a:t>powershell</a:t>
            </a:r>
            <a:r>
              <a:rPr lang="en-GB" baseline="0" dirty="0"/>
              <a:t> </a:t>
            </a:r>
          </a:p>
          <a:p>
            <a:endParaRPr lang="en-GB" baseline="0" dirty="0"/>
          </a:p>
          <a:p>
            <a:r>
              <a:rPr lang="en-GB" baseline="0" dirty="0"/>
              <a:t>BUT – Now we can let them ask their own questions </a:t>
            </a:r>
            <a:r>
              <a:rPr lang="en-GB" baseline="0" dirty="0">
                <a:sym typeface="Wingdings" panose="05000000000000000000" pitchFamily="2" charset="2"/>
              </a:rPr>
              <a:t> and have access to the data they require when ever they want.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7FE205-FD94-49C6-B40A-188A7A91EC1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049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9.jpg"/><Relationship Id="rId4" Type="http://schemas.openxmlformats.org/officeDocument/2006/relationships/image" Target="../media/image5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0" y="-2"/>
            <a:ext cx="12192000" cy="5731936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3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503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-1" y="0"/>
            <a:ext cx="12192001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339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8" b="26154"/>
          <a:stretch/>
        </p:blipFill>
        <p:spPr>
          <a:xfrm>
            <a:off x="-2384" y="0"/>
            <a:ext cx="12194384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5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65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3" b="21409"/>
          <a:stretch/>
        </p:blipFill>
        <p:spPr>
          <a:xfrm>
            <a:off x="0" y="0"/>
            <a:ext cx="12194384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4618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0" b="16998"/>
          <a:stretch/>
        </p:blipFill>
        <p:spPr>
          <a:xfrm>
            <a:off x="1" y="0"/>
            <a:ext cx="12192000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88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8479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 hasCustomPrompt="1"/>
          </p:nvPr>
        </p:nvSpPr>
        <p:spPr/>
        <p:txBody>
          <a:bodyPr/>
          <a:lstStyle>
            <a:lvl1pPr marL="0" indent="0">
              <a:buFontTx/>
              <a:buNone/>
              <a:defRPr>
                <a:latin typeface="Consolas" panose="020B0609020204030204" pitchFamily="49" charset="0"/>
              </a:defRPr>
            </a:lvl1pPr>
            <a:lvl2pPr marL="457200" indent="0">
              <a:buFontTx/>
              <a:buNone/>
              <a:defRPr>
                <a:latin typeface="Consolas" panose="020B0609020204030204" pitchFamily="49" charset="0"/>
              </a:defRPr>
            </a:lvl2pPr>
            <a:lvl3pPr marL="914400" indent="0">
              <a:buFontTx/>
              <a:buNone/>
              <a:defRPr>
                <a:latin typeface="Consolas" panose="020B0609020204030204" pitchFamily="49" charset="0"/>
              </a:defRPr>
            </a:lvl3pPr>
            <a:lvl4pPr marL="1371600" indent="0">
              <a:buFontTx/>
              <a:buNone/>
              <a:defRPr>
                <a:latin typeface="Consolas" panose="020B0609020204030204" pitchFamily="49" charset="0"/>
              </a:defRPr>
            </a:lvl4pPr>
            <a:lvl5pPr marL="1828800" indent="0">
              <a:buFontTx/>
              <a:buNone/>
              <a:defRPr>
                <a:latin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{</a:t>
            </a:r>
          </a:p>
          <a:p>
            <a:pPr lvl="0"/>
            <a:r>
              <a:rPr lang="en-US" dirty="0"/>
              <a:t>	here is my code </a:t>
            </a:r>
          </a:p>
          <a:p>
            <a:pPr lvl="0"/>
            <a:r>
              <a:rPr lang="en-US" dirty="0"/>
              <a:t>}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595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887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0" name="Picture 9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5379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6" name="Picture 5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3654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0598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97" r="1120" b="11807"/>
          <a:stretch/>
        </p:blipFill>
        <p:spPr>
          <a:xfrm>
            <a:off x="-1" y="1"/>
            <a:ext cx="12192001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56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81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ith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5" name="Picture 14"/>
            <p:cNvPicPr>
              <a:picLocks noChangeAspect="1"/>
            </p:cNvPicPr>
            <p:nvPr userDrawn="1"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8" name="Picture 1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8552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1088600" y="6053596"/>
            <a:ext cx="2500419" cy="461665"/>
            <a:chOff x="1088600" y="6053596"/>
            <a:chExt cx="2500419" cy="461665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/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/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8" name="Picture 17" descr="Picture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57142"/>
            <a:ext cx="1153398" cy="110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7454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t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1293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urv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29358" y="6153681"/>
            <a:ext cx="1503542" cy="3201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8754" y="5858320"/>
            <a:ext cx="1262318" cy="7854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36" y="5731933"/>
            <a:ext cx="1126067" cy="1126067"/>
          </a:xfrm>
          <a:prstGeom prst="rect">
            <a:avLst/>
          </a:prstGeom>
        </p:spPr>
      </p:pic>
      <p:grpSp>
        <p:nvGrpSpPr>
          <p:cNvPr id="7" name="Group 6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1" name="Picture 10" descr="Picture1.png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576699" y="597334"/>
            <a:ext cx="1074782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Don’t Forget!</a:t>
            </a:r>
            <a:br>
              <a:rPr lang="en-GB" sz="32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Fill in your survey – it’s how we do better!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Don’t lose your badge! You need it for the Social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Grab the Speakers for a chat – they all have time for you!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Let everyone know what they are missing on Social Media</a:t>
            </a:r>
          </a:p>
          <a:p>
            <a:r>
              <a:rPr lang="en-GB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#PowerShell</a:t>
            </a:r>
          </a:p>
          <a:p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#PSConfAsia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	Tweets (preferably with Pictures) win Prizes!!!!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1600" dirty="0">
                <a:latin typeface="Segoe UI" panose="020B0502040204020203" pitchFamily="34" charset="0"/>
                <a:cs typeface="Segoe UI" panose="020B0502040204020203" pitchFamily="34" charset="0"/>
              </a:rPr>
              <a:t>Photos of Marina Bay Credit: Sebastian Szumigalski</a:t>
            </a:r>
            <a:endParaRPr lang="en-SG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552" y="6038706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879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sole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5360" y="1916832"/>
            <a:ext cx="11521280" cy="4392488"/>
          </a:xfrm>
        </p:spPr>
        <p:txBody>
          <a:bodyPr/>
          <a:lstStyle>
            <a:lvl1pPr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742950" indent="-285750" defTabSz="444500"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2pPr>
            <a:lvl3pPr marL="1143000" indent="-228600"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3pPr>
            <a:lvl4pPr marL="1600200" indent="-228600"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4pPr>
            <a:lvl5pPr marL="2057400" indent="-228600"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0" y="476672"/>
            <a:ext cx="12192000" cy="792088"/>
          </a:xfrm>
          <a:prstGeom prst="rect">
            <a:avLst/>
          </a:prstGeom>
          <a:solidFill>
            <a:srgbClr val="008080"/>
          </a:solidFill>
        </p:spPr>
        <p:txBody>
          <a:bodyPr lIns="360000" anchor="ctr"/>
          <a:lstStyle>
            <a:lvl1pPr algn="l">
              <a:defRPr sz="3600" b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cs typeface="Ubuntu Mono" panose="020B0509030602030204" pitchFamily="49" charset="0"/>
              </a:defRPr>
            </a:lvl1pPr>
          </a:lstStyle>
          <a:p>
            <a:r>
              <a:rPr lang="de-DE" dirty="0"/>
              <a:t>Slide Headline</a:t>
            </a:r>
          </a:p>
        </p:txBody>
      </p:sp>
    </p:spTree>
    <p:extLst>
      <p:ext uri="{BB962C8B-B14F-4D97-AF65-F5344CB8AC3E}">
        <p14:creationId xmlns:p14="http://schemas.microsoft.com/office/powerpoint/2010/main" val="391894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3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9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39" b="19676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2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8" b="26176"/>
          <a:stretch/>
        </p:blipFill>
        <p:spPr>
          <a:xfrm>
            <a:off x="-1" y="-1"/>
            <a:ext cx="12192001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9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8" r="319" b="24661"/>
          <a:stretch/>
        </p:blipFill>
        <p:spPr>
          <a:xfrm>
            <a:off x="1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35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31" b="16783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59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0" y="0"/>
            <a:ext cx="12192000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607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9480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986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560" y="365125"/>
            <a:ext cx="115684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560" y="1825625"/>
            <a:ext cx="115684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6942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50" r:id="rId14"/>
    <p:sldLayoutId id="2147483675" r:id="rId15"/>
    <p:sldLayoutId id="2147483652" r:id="rId16"/>
    <p:sldLayoutId id="2147483653" r:id="rId17"/>
    <p:sldLayoutId id="2147483654" r:id="rId18"/>
    <p:sldLayoutId id="2147483656" r:id="rId19"/>
    <p:sldLayoutId id="2147483655" r:id="rId20"/>
    <p:sldLayoutId id="2147483674" r:id="rId21"/>
    <p:sldLayoutId id="2147483673" r:id="rId22"/>
    <p:sldLayoutId id="2147483672" r:id="rId23"/>
    <p:sldLayoutId id="2147483676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Relationship Id="rId4" Type="http://schemas.openxmlformats.org/officeDocument/2006/relationships/hyperlink" Target="https://dbareports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7" Type="http://schemas.openxmlformats.org/officeDocument/2006/relationships/image" Target="../media/image3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4.png"/><Relationship Id="rId5" Type="http://schemas.openxmlformats.org/officeDocument/2006/relationships/image" Target="../media/image33.jpg"/><Relationship Id="rId4" Type="http://schemas.openxmlformats.org/officeDocument/2006/relationships/image" Target="../media/image3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98124" y="951346"/>
            <a:ext cx="10297583" cy="1838036"/>
          </a:xfrm>
        </p:spPr>
        <p:txBody>
          <a:bodyPr>
            <a:normAutofit/>
          </a:bodyPr>
          <a:lstStyle/>
          <a:p>
            <a: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  <a:t>PowerShell &amp; </a:t>
            </a:r>
            <a:r>
              <a:rPr lang="en-GB" sz="4000" kern="0" dirty="0" err="1">
                <a:latin typeface="Arial" panose="020B0604020202020204" pitchFamily="34" charset="0"/>
                <a:cs typeface="Arial" panose="020B0604020202020204" pitchFamily="34" charset="0"/>
              </a:rPr>
              <a:t>PowerBi</a:t>
            </a:r>
            <a: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  <a:t>Reducing DBAs </a:t>
            </a:r>
            <a:b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kern="0" dirty="0">
                <a:latin typeface="Arial" panose="020B0604020202020204" pitchFamily="34" charset="0"/>
                <a:cs typeface="Arial" panose="020B0604020202020204" pitchFamily="34" charset="0"/>
              </a:rPr>
              <a:t>Context Switching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Rob Sewell</a:t>
            </a:r>
          </a:p>
          <a:p>
            <a:r>
              <a:rPr lang="en-GB" dirty="0"/>
              <a:t>@</a:t>
            </a:r>
            <a:r>
              <a:rPr lang="en-GB" dirty="0" err="1"/>
              <a:t>sqldbawithbeard</a:t>
            </a:r>
            <a:endParaRPr lang="en-GB" dirty="0"/>
          </a:p>
          <a:p>
            <a:r>
              <a:rPr lang="en-GB" dirty="0"/>
              <a:t>http://sqldbawithAbeard.com</a:t>
            </a:r>
          </a:p>
          <a:p>
            <a:r>
              <a:rPr lang="en-GB" dirty="0"/>
              <a:t>#</a:t>
            </a:r>
            <a:r>
              <a:rPr lang="en-GB" dirty="0" err="1"/>
              <a:t>psconfasia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00" y="2225964"/>
            <a:ext cx="1155470" cy="190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83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199" y="502724"/>
            <a:ext cx="9504214" cy="535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78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514" y="0"/>
            <a:ext cx="386148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2162" y="2179608"/>
            <a:ext cx="77276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dirty="0"/>
              <a:t>MUST </a:t>
            </a:r>
            <a:r>
              <a:rPr lang="en-GB" sz="8800"/>
              <a:t>BE TIME </a:t>
            </a:r>
            <a:endParaRPr lang="en-GB" sz="8800" dirty="0"/>
          </a:p>
          <a:p>
            <a:pPr algn="ctr"/>
            <a:r>
              <a:rPr lang="en-GB" sz="8800"/>
              <a:t>FOR A DEMO</a:t>
            </a:r>
            <a:endParaRPr lang="en-GB" sz="8800" dirty="0"/>
          </a:p>
        </p:txBody>
      </p:sp>
    </p:spTree>
    <p:extLst>
      <p:ext uri="{BB962C8B-B14F-4D97-AF65-F5344CB8AC3E}">
        <p14:creationId xmlns:p14="http://schemas.microsoft.com/office/powerpoint/2010/main" val="2989351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 txBox="1">
            <a:spLocks/>
          </p:cNvSpPr>
          <p:nvPr/>
        </p:nvSpPr>
        <p:spPr>
          <a:xfrm>
            <a:off x="0" y="128767"/>
            <a:ext cx="12191999" cy="1362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de-DE" b="1" u="sng" dirty="0">
                <a:solidFill>
                  <a:schemeClr val="bg1"/>
                </a:solidFill>
              </a:rPr>
              <a:t>Questions?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062781" y="3738743"/>
            <a:ext cx="2694472" cy="2807710"/>
            <a:chOff x="5004048" y="1268760"/>
            <a:chExt cx="3133727" cy="3133725"/>
          </a:xfrm>
        </p:grpSpPr>
        <p:sp>
          <p:nvSpPr>
            <p:cNvPr id="8" name="Freeform 6"/>
            <p:cNvSpPr>
              <a:spLocks noEditPoints="1"/>
            </p:cNvSpPr>
            <p:nvPr/>
          </p:nvSpPr>
          <p:spPr bwMode="auto">
            <a:xfrm rot="16200000">
              <a:off x="5311138" y="1690133"/>
              <a:ext cx="2761809" cy="2223861"/>
            </a:xfrm>
            <a:prstGeom prst="rect">
              <a:avLst/>
            </a:prstGeom>
            <a:solidFill>
              <a:schemeClr val="tx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004048" y="1268760"/>
              <a:ext cx="3133725" cy="3133725"/>
            </a:xfrm>
            <a:custGeom>
              <a:avLst/>
              <a:gdLst>
                <a:gd name="T0" fmla="*/ 5814 w 11628"/>
                <a:gd name="T1" fmla="*/ 0 h 11628"/>
                <a:gd name="T2" fmla="*/ 0 w 11628"/>
                <a:gd name="T3" fmla="*/ 5814 h 11628"/>
                <a:gd name="T4" fmla="*/ 5814 w 11628"/>
                <a:gd name="T5" fmla="*/ 11628 h 11628"/>
                <a:gd name="T6" fmla="*/ 11628 w 11628"/>
                <a:gd name="T7" fmla="*/ 5814 h 11628"/>
                <a:gd name="T8" fmla="*/ 5814 w 11628"/>
                <a:gd name="T9" fmla="*/ 0 h 11628"/>
                <a:gd name="T10" fmla="*/ 5877 w 11628"/>
                <a:gd name="T11" fmla="*/ 9678 h 11628"/>
                <a:gd name="T12" fmla="*/ 5051 w 11628"/>
                <a:gd name="T13" fmla="*/ 8852 h 11628"/>
                <a:gd name="T14" fmla="*/ 5877 w 11628"/>
                <a:gd name="T15" fmla="*/ 8026 h 11628"/>
                <a:gd name="T16" fmla="*/ 6703 w 11628"/>
                <a:gd name="T17" fmla="*/ 8852 h 11628"/>
                <a:gd name="T18" fmla="*/ 5877 w 11628"/>
                <a:gd name="T19" fmla="*/ 9678 h 11628"/>
                <a:gd name="T20" fmla="*/ 6527 w 11628"/>
                <a:gd name="T21" fmla="*/ 7236 h 11628"/>
                <a:gd name="T22" fmla="*/ 6527 w 11628"/>
                <a:gd name="T23" fmla="*/ 7385 h 11628"/>
                <a:gd name="T24" fmla="*/ 5165 w 11628"/>
                <a:gd name="T25" fmla="*/ 7385 h 11628"/>
                <a:gd name="T26" fmla="*/ 5165 w 11628"/>
                <a:gd name="T27" fmla="*/ 7236 h 11628"/>
                <a:gd name="T28" fmla="*/ 5715 w 11628"/>
                <a:gd name="T29" fmla="*/ 5807 h 11628"/>
                <a:gd name="T30" fmla="*/ 6813 w 11628"/>
                <a:gd name="T31" fmla="*/ 4365 h 11628"/>
                <a:gd name="T32" fmla="*/ 5797 w 11628"/>
                <a:gd name="T33" fmla="*/ 3375 h 11628"/>
                <a:gd name="T34" fmla="*/ 4767 w 11628"/>
                <a:gd name="T35" fmla="*/ 4570 h 11628"/>
                <a:gd name="T36" fmla="*/ 3443 w 11628"/>
                <a:gd name="T37" fmla="*/ 4570 h 11628"/>
                <a:gd name="T38" fmla="*/ 5805 w 11628"/>
                <a:gd name="T39" fmla="*/ 2120 h 11628"/>
                <a:gd name="T40" fmla="*/ 8185 w 11628"/>
                <a:gd name="T41" fmla="*/ 4251 h 11628"/>
                <a:gd name="T42" fmla="*/ 6527 w 11628"/>
                <a:gd name="T43" fmla="*/ 7236 h 11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628" h="11628">
                  <a:moveTo>
                    <a:pt x="5814" y="0"/>
                  </a:moveTo>
                  <a:cubicBezTo>
                    <a:pt x="2603" y="0"/>
                    <a:pt x="0" y="2603"/>
                    <a:pt x="0" y="5814"/>
                  </a:cubicBezTo>
                  <a:cubicBezTo>
                    <a:pt x="0" y="9025"/>
                    <a:pt x="2603" y="11628"/>
                    <a:pt x="5814" y="11628"/>
                  </a:cubicBezTo>
                  <a:cubicBezTo>
                    <a:pt x="9025" y="11628"/>
                    <a:pt x="11628" y="9025"/>
                    <a:pt x="11628" y="5814"/>
                  </a:cubicBezTo>
                  <a:cubicBezTo>
                    <a:pt x="11628" y="2603"/>
                    <a:pt x="9025" y="0"/>
                    <a:pt x="5814" y="0"/>
                  </a:cubicBezTo>
                  <a:close/>
                  <a:moveTo>
                    <a:pt x="5877" y="9678"/>
                  </a:moveTo>
                  <a:cubicBezTo>
                    <a:pt x="5421" y="9678"/>
                    <a:pt x="5051" y="9308"/>
                    <a:pt x="5051" y="8852"/>
                  </a:cubicBezTo>
                  <a:cubicBezTo>
                    <a:pt x="5051" y="8395"/>
                    <a:pt x="5421" y="8026"/>
                    <a:pt x="5877" y="8026"/>
                  </a:cubicBezTo>
                  <a:cubicBezTo>
                    <a:pt x="6334" y="8026"/>
                    <a:pt x="6703" y="8395"/>
                    <a:pt x="6703" y="8852"/>
                  </a:cubicBezTo>
                  <a:cubicBezTo>
                    <a:pt x="6703" y="9308"/>
                    <a:pt x="6334" y="9678"/>
                    <a:pt x="5877" y="9678"/>
                  </a:cubicBezTo>
                  <a:close/>
                  <a:moveTo>
                    <a:pt x="6527" y="7236"/>
                  </a:moveTo>
                  <a:lnTo>
                    <a:pt x="6527" y="7385"/>
                  </a:lnTo>
                  <a:lnTo>
                    <a:pt x="5165" y="7385"/>
                  </a:lnTo>
                  <a:lnTo>
                    <a:pt x="5165" y="7236"/>
                  </a:lnTo>
                  <a:cubicBezTo>
                    <a:pt x="5165" y="6816"/>
                    <a:pt x="5227" y="6276"/>
                    <a:pt x="5715" y="5807"/>
                  </a:cubicBezTo>
                  <a:cubicBezTo>
                    <a:pt x="6203" y="5338"/>
                    <a:pt x="6813" y="4951"/>
                    <a:pt x="6813" y="4365"/>
                  </a:cubicBezTo>
                  <a:cubicBezTo>
                    <a:pt x="6813" y="3717"/>
                    <a:pt x="6363" y="3375"/>
                    <a:pt x="5797" y="3375"/>
                  </a:cubicBezTo>
                  <a:cubicBezTo>
                    <a:pt x="4852" y="3375"/>
                    <a:pt x="4791" y="4354"/>
                    <a:pt x="4767" y="4570"/>
                  </a:cubicBezTo>
                  <a:lnTo>
                    <a:pt x="3443" y="4570"/>
                  </a:lnTo>
                  <a:cubicBezTo>
                    <a:pt x="3478" y="3548"/>
                    <a:pt x="3910" y="2120"/>
                    <a:pt x="5805" y="2120"/>
                  </a:cubicBezTo>
                  <a:cubicBezTo>
                    <a:pt x="7447" y="2120"/>
                    <a:pt x="8185" y="3220"/>
                    <a:pt x="8185" y="4251"/>
                  </a:cubicBezTo>
                  <a:cubicBezTo>
                    <a:pt x="8185" y="5892"/>
                    <a:pt x="6527" y="6177"/>
                    <a:pt x="6527" y="7236"/>
                  </a:cubicBezTo>
                  <a:close/>
                </a:path>
              </a:pathLst>
            </a:cu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5004049" y="1268760"/>
              <a:ext cx="864095" cy="3133725"/>
            </a:xfrm>
            <a:prstGeom prst="rect">
              <a:avLst/>
            </a:pr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 noEditPoints="1"/>
            </p:cNvSpPr>
            <p:nvPr/>
          </p:nvSpPr>
          <p:spPr bwMode="auto">
            <a:xfrm>
              <a:off x="7273678" y="1268760"/>
              <a:ext cx="864095" cy="3133725"/>
            </a:xfrm>
            <a:prstGeom prst="rect">
              <a:avLst/>
            </a:pr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 rot="16200000">
              <a:off x="6354888" y="2619598"/>
              <a:ext cx="432048" cy="3133725"/>
            </a:xfrm>
            <a:prstGeom prst="rect">
              <a:avLst/>
            </a:pr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 rot="16200000">
              <a:off x="6354889" y="-82079"/>
              <a:ext cx="432048" cy="3133725"/>
            </a:xfrm>
            <a:prstGeom prst="rect">
              <a:avLst/>
            </a:prstGeom>
            <a:solidFill>
              <a:srgbClr val="F58D01"/>
            </a:solidFill>
            <a:ln w="571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00" y="809804"/>
            <a:ext cx="2694472" cy="3843772"/>
          </a:xfrm>
          <a:prstGeom prst="rect">
            <a:avLst/>
          </a:prstGeom>
        </p:spPr>
      </p:pic>
      <p:cxnSp>
        <p:nvCxnSpPr>
          <p:cNvPr id="15" name="Straight Connector 14"/>
          <p:cNvCxnSpPr>
            <a:cxnSpLocks/>
            <a:endCxn id="10" idx="1"/>
          </p:cNvCxnSpPr>
          <p:nvPr/>
        </p:nvCxnSpPr>
        <p:spPr>
          <a:xfrm>
            <a:off x="3367872" y="2997603"/>
            <a:ext cx="1694910" cy="2144995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378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390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8975" y="1120180"/>
            <a:ext cx="11036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Name : Rob</a:t>
            </a:r>
          </a:p>
          <a:p>
            <a:r>
              <a:rPr lang="en-GB" sz="2400" dirty="0"/>
              <a:t>Occupation : DBA, </a:t>
            </a:r>
            <a:r>
              <a:rPr lang="en-GB" sz="2400" dirty="0" err="1"/>
              <a:t>Automator</a:t>
            </a:r>
            <a:r>
              <a:rPr lang="en-GB" sz="2400" dirty="0"/>
              <a:t>, Do-</a:t>
            </a:r>
            <a:r>
              <a:rPr lang="en-GB" sz="2400" dirty="0" err="1"/>
              <a:t>er</a:t>
            </a:r>
            <a:endParaRPr lang="en-GB" sz="2400" dirty="0"/>
          </a:p>
          <a:p>
            <a:r>
              <a:rPr lang="en-GB" sz="2400" dirty="0"/>
              <a:t>Interests : PowerShell, Automation And SQL (PaaS </a:t>
            </a:r>
            <a:r>
              <a:rPr lang="en-GB" sz="2400" dirty="0" err="1"/>
              <a:t>geddit</a:t>
            </a:r>
            <a:r>
              <a:rPr lang="en-GB" sz="2400" dirty="0"/>
              <a:t>?)</a:t>
            </a:r>
          </a:p>
          <a:p>
            <a:r>
              <a:rPr lang="en-GB" sz="2400" dirty="0"/>
              <a:t>Website : sqldbawith</a:t>
            </a:r>
            <a:r>
              <a:rPr lang="en-GB" sz="2400" dirty="0">
                <a:solidFill>
                  <a:srgbClr val="FF0000"/>
                </a:solidFill>
              </a:rPr>
              <a:t>A</a:t>
            </a:r>
            <a:r>
              <a:rPr lang="en-GB" sz="2400" dirty="0"/>
              <a:t>beard.com</a:t>
            </a:r>
          </a:p>
          <a:p>
            <a:r>
              <a:rPr lang="en-GB" sz="2400" dirty="0"/>
              <a:t>Twitter : @</a:t>
            </a:r>
            <a:r>
              <a:rPr lang="en-GB" sz="2400" dirty="0" err="1"/>
              <a:t>sqldbawithbeard</a:t>
            </a:r>
            <a:endParaRPr lang="en-GB" sz="2400" dirty="0"/>
          </a:p>
          <a:p>
            <a:r>
              <a:rPr lang="en-GB" sz="2400" dirty="0"/>
              <a:t>Interesting Fact : Has a Beard. (Still) Plays Cricket</a:t>
            </a:r>
          </a:p>
          <a:p>
            <a:r>
              <a:rPr lang="en-GB" sz="2400" dirty="0"/>
              <a:t>Speaker : SQL Saturdays, SQL Relay, PowerShell Conference EU</a:t>
            </a:r>
          </a:p>
          <a:p>
            <a:r>
              <a:rPr lang="en-GB" sz="2400" dirty="0"/>
              <a:t>Community : SQL South West , SQL Saturday Exeter , PowerShell Virtual Chapter, Organiser for PowerShell Conference EU 2017, Officer, Lead for </a:t>
            </a:r>
            <a:r>
              <a:rPr lang="en-GB" sz="2400" dirty="0" err="1"/>
              <a:t>dbareports</a:t>
            </a:r>
            <a:r>
              <a:rPr lang="en-GB" sz="2400" dirty="0"/>
              <a:t>, contributor to </a:t>
            </a:r>
            <a:r>
              <a:rPr lang="en-GB" sz="2400" dirty="0" err="1"/>
              <a:t>dbatools</a:t>
            </a:r>
            <a:r>
              <a:rPr lang="en-GB" sz="2400" dirty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3850" y="196850"/>
            <a:ext cx="1176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Speaker Questionnaire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513" y="4536500"/>
            <a:ext cx="2973055" cy="21476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099" y="4059894"/>
            <a:ext cx="2205644" cy="22056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95690" y="6037860"/>
            <a:ext cx="3029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4"/>
              </a:rPr>
              <a:t>https://dbareports.io</a:t>
            </a:r>
            <a:r>
              <a:rPr lang="en-GB" dirty="0"/>
              <a:t> </a:t>
            </a:r>
          </a:p>
          <a:p>
            <a:r>
              <a:rPr lang="en-GB" dirty="0"/>
              <a:t>@</a:t>
            </a:r>
            <a:r>
              <a:rPr lang="en-GB" dirty="0" err="1"/>
              <a:t>psdbareports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1031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63499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What Problem are we Solving?</a:t>
            </a:r>
            <a:endParaRPr lang="de-DE" dirty="0"/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66" y="1281406"/>
            <a:ext cx="6067866" cy="407760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254" y="1281406"/>
            <a:ext cx="3779912" cy="4077606"/>
          </a:xfrm>
          <a:prstGeom prst="rect">
            <a:avLst/>
          </a:prstGeom>
        </p:spPr>
      </p:pic>
      <p:sp>
        <p:nvSpPr>
          <p:cNvPr id="6" name="Textplatzhalter 2"/>
          <p:cNvSpPr txBox="1">
            <a:spLocks/>
          </p:cNvSpPr>
          <p:nvPr/>
        </p:nvSpPr>
        <p:spPr bwMode="auto">
          <a:xfrm>
            <a:off x="752166" y="6119123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296681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657" y="348605"/>
            <a:ext cx="7886700" cy="491469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465" y="3621320"/>
            <a:ext cx="1925707" cy="2218807"/>
          </a:xfrm>
        </p:spPr>
        <p:txBody>
          <a:bodyPr>
            <a:normAutofit/>
          </a:bodyPr>
          <a:lstStyle/>
          <a:p>
            <a:r>
              <a:rPr lang="en-GB" sz="1800" dirty="0"/>
              <a:t>How Many?</a:t>
            </a:r>
          </a:p>
          <a:p>
            <a:r>
              <a:rPr lang="en-GB" sz="1800" dirty="0"/>
              <a:t>Where Are?</a:t>
            </a:r>
          </a:p>
          <a:p>
            <a:r>
              <a:rPr lang="en-GB" sz="1800" dirty="0"/>
              <a:t>What Is?</a:t>
            </a:r>
          </a:p>
          <a:p>
            <a:r>
              <a:rPr lang="en-GB" sz="1800" dirty="0"/>
              <a:t>Which?</a:t>
            </a:r>
          </a:p>
          <a:p>
            <a:r>
              <a:rPr lang="en-GB" sz="1800" dirty="0"/>
              <a:t>When?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500" y="509662"/>
            <a:ext cx="7823200" cy="48503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9465" y="1312996"/>
            <a:ext cx="21170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Developers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Compliance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Auditors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DBAs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Change Managers</a:t>
            </a:r>
          </a:p>
        </p:txBody>
      </p:sp>
      <p:sp>
        <p:nvSpPr>
          <p:cNvPr id="8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3163501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94" y="1565141"/>
            <a:ext cx="7213226" cy="369238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32094" y="79293"/>
            <a:ext cx="73251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latin typeface="Blackadder ITC" panose="04020505051007020D02" pitchFamily="82" charset="0"/>
              </a:rPr>
              <a:t>Replace The Old Ways</a:t>
            </a:r>
          </a:p>
        </p:txBody>
      </p:sp>
      <p:sp>
        <p:nvSpPr>
          <p:cNvPr id="5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2857336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89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426" y="895927"/>
            <a:ext cx="8048263" cy="2539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8174" y="3361911"/>
            <a:ext cx="3652515" cy="263078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202426" y="3361911"/>
            <a:ext cx="4469639" cy="2630788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  <a:t>Instant Views</a:t>
            </a:r>
            <a:b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</a:br>
            <a: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  <a:t>For The</a:t>
            </a:r>
            <a:b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</a:br>
            <a:r>
              <a:rPr lang="en-GB" sz="6600" b="1" dirty="0">
                <a:solidFill>
                  <a:srgbClr val="0070C0"/>
                </a:solidFill>
                <a:latin typeface="Calibri Light" panose="020F0302020204030204"/>
              </a:rPr>
              <a:t>DBA Team</a:t>
            </a:r>
          </a:p>
        </p:txBody>
      </p:sp>
      <p:sp>
        <p:nvSpPr>
          <p:cNvPr id="7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93921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 rot="16200000">
            <a:off x="-1545784" y="2294957"/>
            <a:ext cx="4817150" cy="994172"/>
          </a:xfrm>
        </p:spPr>
        <p:txBody>
          <a:bodyPr>
            <a:normAutofit fontScale="90000"/>
          </a:bodyPr>
          <a:lstStyle/>
          <a:p>
            <a:r>
              <a:rPr lang="en-GB" sz="6000" b="1" dirty="0">
                <a:solidFill>
                  <a:schemeClr val="tx2"/>
                </a:solidFill>
              </a:rPr>
              <a:t>Help Yourself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924" y="529599"/>
            <a:ext cx="9366738" cy="5434138"/>
          </a:xfrm>
          <a:prstGeom prst="rect">
            <a:avLst/>
          </a:prstGeom>
        </p:spPr>
      </p:pic>
      <p:sp>
        <p:nvSpPr>
          <p:cNvPr id="6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2838365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 rot="16200000">
            <a:off x="-2061645" y="2120067"/>
            <a:ext cx="5472608" cy="126227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GB" sz="9000" dirty="0">
                <a:solidFill>
                  <a:sysClr val="windowText" lastClr="000000"/>
                </a:solidFill>
                <a:latin typeface="Calibri Light" panose="020F0302020204030204"/>
              </a:rPr>
              <a:t>SOLUTION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92512" y="90559"/>
            <a:ext cx="77022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GB" sz="8000" kern="0" dirty="0">
                <a:solidFill>
                  <a:sysClr val="windowText" lastClr="000000"/>
                </a:solidFill>
              </a:rPr>
              <a:t>REQUIREMENTS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468" y="3450750"/>
            <a:ext cx="3016790" cy="189491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981" y="3437447"/>
            <a:ext cx="2670102" cy="190821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472086" y="3437448"/>
            <a:ext cx="2575681" cy="190821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endParaRPr lang="en-GB" sz="3200" kern="0" dirty="0">
              <a:solidFill>
                <a:sysClr val="windowText" lastClr="000000"/>
              </a:solidFill>
            </a:endParaRPr>
          </a:p>
          <a:p>
            <a:pPr algn="ctr" defTabSz="685800">
              <a:defRPr/>
            </a:pPr>
            <a:r>
              <a:rPr lang="en-GB" sz="3200" kern="0" dirty="0">
                <a:solidFill>
                  <a:sysClr val="windowText" lastClr="000000"/>
                </a:solidFill>
              </a:rPr>
              <a:t>Local </a:t>
            </a:r>
            <a:br>
              <a:rPr lang="en-GB" sz="3200" kern="0" dirty="0">
                <a:solidFill>
                  <a:sysClr val="windowText" lastClr="000000"/>
                </a:solidFill>
              </a:rPr>
            </a:br>
            <a:r>
              <a:rPr lang="en-GB" kern="0" dirty="0">
                <a:solidFill>
                  <a:sysClr val="windowText" lastClr="000000"/>
                </a:solidFill>
              </a:rPr>
              <a:t>Knowledge</a:t>
            </a:r>
          </a:p>
          <a:p>
            <a:pPr algn="ctr" defTabSz="685800">
              <a:defRPr/>
            </a:pPr>
            <a:endParaRPr lang="en-GB" kern="0" dirty="0">
              <a:solidFill>
                <a:sysClr val="windowText" lastClr="000000"/>
              </a:solidFill>
            </a:endParaRPr>
          </a:p>
          <a:p>
            <a:pPr algn="ctr" defTabSz="685800">
              <a:defRPr/>
            </a:pPr>
            <a:endParaRPr lang="en-GB" kern="0" dirty="0">
              <a:solidFill>
                <a:sysClr val="windowText" lastClr="00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469" y="1357918"/>
            <a:ext cx="3009835" cy="209283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3388" y="1367158"/>
            <a:ext cx="2561509" cy="2105644"/>
          </a:xfrm>
          <a:prstGeom prst="rect">
            <a:avLst/>
          </a:prstGeom>
        </p:spPr>
      </p:pic>
      <p:pic>
        <p:nvPicPr>
          <p:cNvPr id="17" name="Content Placeholder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897" y="1367158"/>
            <a:ext cx="2684186" cy="2105642"/>
          </a:xfrm>
          <a:prstGeom prst="rect">
            <a:avLst/>
          </a:prstGeom>
        </p:spPr>
      </p:pic>
      <p:sp>
        <p:nvSpPr>
          <p:cNvPr id="16" name="Textplatzhalter 2"/>
          <p:cNvSpPr txBox="1">
            <a:spLocks/>
          </p:cNvSpPr>
          <p:nvPr/>
        </p:nvSpPr>
        <p:spPr bwMode="auto">
          <a:xfrm>
            <a:off x="7295456" y="6109868"/>
            <a:ext cx="4896544" cy="564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  <a:cs typeface="+mn-cs"/>
              </a:defRPr>
            </a:lvl1pPr>
            <a:lvl2pPr marL="742950" indent="-285750" algn="l" defTabSz="4445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620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tabLst>
                <a:tab pos="355600" algn="l"/>
                <a:tab pos="723900" algn="l"/>
                <a:tab pos="1168400" algn="l"/>
                <a:tab pos="1612900" algn="l"/>
                <a:tab pos="2057400" algn="l"/>
              </a:tabLst>
              <a:defRPr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" panose="02000000000000000000" pitchFamily="2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  <a:tabLst/>
            </a:pPr>
            <a:r>
              <a:rPr lang="de-DE" sz="2000" i="1" kern="0" dirty="0">
                <a:solidFill>
                  <a:schemeClr val="tx2">
                    <a:lumMod val="50000"/>
                  </a:schemeClr>
                </a:solidFill>
              </a:rPr>
              <a:t>Rob Sewell 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3154188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175" y="0"/>
            <a:ext cx="11568418" cy="1055077"/>
          </a:xfrm>
        </p:spPr>
        <p:txBody>
          <a:bodyPr/>
          <a:lstStyle/>
          <a:p>
            <a:pPr algn="ctr"/>
            <a:r>
              <a:rPr lang="en-GB" dirty="0"/>
              <a:t>The Manual Part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316" y="939239"/>
            <a:ext cx="7176135" cy="500112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4" name="TextBox 3"/>
          <p:cNvSpPr txBox="1"/>
          <p:nvPr/>
        </p:nvSpPr>
        <p:spPr>
          <a:xfrm>
            <a:off x="1553629" y="1550017"/>
            <a:ext cx="9249508" cy="341632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This used to be a bit of a pain to set up. And then we wrote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And now all it is this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PS Git:\</a:t>
            </a:r>
            <a:r>
              <a:rPr lang="en-GB" dirty="0" err="1">
                <a:solidFill>
                  <a:schemeClr val="bg1"/>
                </a:solidFill>
              </a:rPr>
              <a:t>dbareports</a:t>
            </a:r>
            <a:r>
              <a:rPr lang="en-GB" dirty="0">
                <a:solidFill>
                  <a:schemeClr val="bg1"/>
                </a:solidFill>
              </a:rPr>
              <a:t>&gt; Install-</a:t>
            </a:r>
            <a:r>
              <a:rPr lang="en-GB" dirty="0" err="1">
                <a:solidFill>
                  <a:schemeClr val="bg1"/>
                </a:solidFill>
              </a:rPr>
              <a:t>DbaReports</a:t>
            </a:r>
            <a:r>
              <a:rPr lang="en-GB" dirty="0">
                <a:solidFill>
                  <a:schemeClr val="bg1"/>
                </a:solidFill>
              </a:rPr>
              <a:t> -</a:t>
            </a:r>
            <a:r>
              <a:rPr lang="en-GB" dirty="0" err="1">
                <a:solidFill>
                  <a:schemeClr val="bg1"/>
                </a:solidFill>
              </a:rPr>
              <a:t>SqlServer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DBASQLServer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r>
              <a:rPr lang="en-GB" dirty="0">
                <a:solidFill>
                  <a:schemeClr val="bg1"/>
                </a:solidFill>
              </a:rPr>
              <a:t> PS Git:\</a:t>
            </a:r>
            <a:r>
              <a:rPr lang="en-GB" dirty="0" err="1">
                <a:solidFill>
                  <a:schemeClr val="bg1"/>
                </a:solidFill>
              </a:rPr>
              <a:t>dbareports</a:t>
            </a:r>
            <a:r>
              <a:rPr lang="en-GB" dirty="0">
                <a:solidFill>
                  <a:schemeClr val="bg1"/>
                </a:solidFill>
              </a:rPr>
              <a:t>&gt; Add-</a:t>
            </a:r>
            <a:r>
              <a:rPr lang="en-GB" dirty="0" err="1">
                <a:solidFill>
                  <a:schemeClr val="bg1"/>
                </a:solidFill>
              </a:rPr>
              <a:t>DbrServerToInventory</a:t>
            </a:r>
            <a:r>
              <a:rPr lang="en-GB" dirty="0">
                <a:solidFill>
                  <a:schemeClr val="bg1"/>
                </a:solidFill>
              </a:rPr>
              <a:t> -</a:t>
            </a:r>
            <a:r>
              <a:rPr lang="en-GB" dirty="0" err="1">
                <a:solidFill>
                  <a:schemeClr val="bg1"/>
                </a:solidFill>
              </a:rPr>
              <a:t>SqlInstance</a:t>
            </a:r>
            <a:r>
              <a:rPr lang="en-GB" dirty="0">
                <a:solidFill>
                  <a:schemeClr val="bg1"/>
                </a:solidFill>
              </a:rPr>
              <a:t> 'ROB-SURFACEBOOK' -Port 1433 </a:t>
            </a:r>
          </a:p>
          <a:p>
            <a:r>
              <a:rPr lang="en-GB" dirty="0">
                <a:solidFill>
                  <a:schemeClr val="bg1"/>
                </a:solidFill>
              </a:rPr>
              <a:t>-Environment Prod -Location Singapore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389" y="1689473"/>
            <a:ext cx="2476846" cy="609685"/>
          </a:xfrm>
          <a:prstGeom prst="rect">
            <a:avLst/>
          </a:prstGeom>
          <a:solidFill>
            <a:srgbClr val="FFC000"/>
          </a:solidFill>
        </p:spPr>
      </p:pic>
    </p:spTree>
    <p:extLst>
      <p:ext uri="{BB962C8B-B14F-4D97-AF65-F5344CB8AC3E}">
        <p14:creationId xmlns:p14="http://schemas.microsoft.com/office/powerpoint/2010/main" val="119562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722</Words>
  <Application>Microsoft Office PowerPoint</Application>
  <PresentationFormat>Widescreen</PresentationFormat>
  <Paragraphs>95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Blackadder ITC</vt:lpstr>
      <vt:lpstr>Calibri</vt:lpstr>
      <vt:lpstr>Calibri Light</vt:lpstr>
      <vt:lpstr>Consolas</vt:lpstr>
      <vt:lpstr>Kailasa</vt:lpstr>
      <vt:lpstr>Roboto</vt:lpstr>
      <vt:lpstr>Segoe UI</vt:lpstr>
      <vt:lpstr>Segoe UI Light</vt:lpstr>
      <vt:lpstr>Ubuntu Mono</vt:lpstr>
      <vt:lpstr>Wingdings</vt:lpstr>
      <vt:lpstr>Office Theme</vt:lpstr>
      <vt:lpstr>PowerShell &amp; PowerBi  Reducing DBAs  Context Switching</vt:lpstr>
      <vt:lpstr>PowerPoint Presentation</vt:lpstr>
      <vt:lpstr>What Problem are we Solving?</vt:lpstr>
      <vt:lpstr>Questions</vt:lpstr>
      <vt:lpstr>PowerPoint Presentation</vt:lpstr>
      <vt:lpstr>PowerPoint Presentation</vt:lpstr>
      <vt:lpstr>Help Yourself </vt:lpstr>
      <vt:lpstr>PowerPoint Presentation</vt:lpstr>
      <vt:lpstr>The Manual Part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Stuart Preston</dc:creator>
  <cp:lastModifiedBy>Rob Sewell</cp:lastModifiedBy>
  <cp:revision>32</cp:revision>
  <dcterms:created xsi:type="dcterms:W3CDTF">2016-09-20T12:20:52Z</dcterms:created>
  <dcterms:modified xsi:type="dcterms:W3CDTF">2016-10-20T05:58:55Z</dcterms:modified>
</cp:coreProperties>
</file>

<file path=docProps/thumbnail.jpeg>
</file>